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Lst>
  <p:sldSz cy="10058400" cx="7772400"/>
  <p:notesSz cx="6858000" cy="9144000"/>
  <p:embeddedFontLst>
    <p:embeddedFont>
      <p:font typeface="Halant"/>
      <p:regular r:id="rId11"/>
      <p:bold r:id="rId12"/>
    </p:embeddedFont>
    <p:embeddedFont>
      <p:font typeface="Inter"/>
      <p:regular r:id="rId13"/>
      <p:bold r:id="rId14"/>
      <p:italic r:id="rId15"/>
      <p:boldItalic r:id="rId16"/>
    </p:embeddedFont>
    <p:embeddedFont>
      <p:font typeface="Plus Jakarta Sans Medium"/>
      <p:regular r:id="rId17"/>
      <p:bold r:id="rId18"/>
      <p:italic r:id="rId19"/>
      <p:boldItalic r:id="rId20"/>
    </p:embeddedFont>
    <p:embeddedFont>
      <p:font typeface="Inter Medium"/>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3168">
          <p15:clr>
            <a:srgbClr val="747775"/>
          </p15:clr>
        </p15:guide>
        <p15:guide id="2" pos="2448">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121A96A-4451-49F0-93C5-6D123152E207}">
  <a:tblStyle styleId="{F121A96A-4451-49F0-93C5-6D123152E20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6F5632D-638F-4F11-BF9B-D5D4948E4183}" styleName="Table_1">
    <a:wholeTbl>
      <a:tcTxStyle>
        <a:font>
          <a:latin typeface="Arial"/>
          <a:ea typeface="Arial"/>
          <a:cs typeface="Arial"/>
        </a:font>
        <a:srgbClr val="000000"/>
      </a:tcTxStyle>
      <a:tcStyle>
        <a:tcBdr>
          <a:left>
            <a:ln cap="flat" cmpd="sng" w="12700">
              <a:solidFill>
                <a:srgbClr val="000000"/>
              </a:solidFill>
              <a:prstDash val="solid"/>
              <a:round/>
              <a:headEnd len="sm" w="sm" type="none"/>
              <a:tailEnd len="sm" w="sm" type="none"/>
            </a:ln>
          </a:left>
          <a:right>
            <a:ln cap="flat" cmpd="sng" w="12700">
              <a:solidFill>
                <a:srgbClr val="000000"/>
              </a:solidFill>
              <a:prstDash val="solid"/>
              <a:round/>
              <a:headEnd len="sm" w="sm" type="none"/>
              <a:tailEnd len="sm" w="sm" type="none"/>
            </a:ln>
          </a:right>
          <a:top>
            <a:ln cap="flat" cmpd="sng" w="12700">
              <a:solidFill>
                <a:srgbClr val="000000"/>
              </a:solidFill>
              <a:prstDash val="solid"/>
              <a:round/>
              <a:headEnd len="sm" w="sm" type="none"/>
              <a:tailEnd len="sm" w="sm" type="none"/>
            </a:ln>
          </a:top>
          <a:bottom>
            <a:ln cap="flat" cmpd="sng" w="12700">
              <a:solidFill>
                <a:srgbClr val="000000"/>
              </a:solidFill>
              <a:prstDash val="solid"/>
              <a:round/>
              <a:headEnd len="sm" w="sm" type="none"/>
              <a:tailEnd len="sm" w="sm" type="none"/>
            </a:ln>
          </a:bottom>
          <a:insideH>
            <a:ln cap="flat" cmpd="sng" w="12700">
              <a:solidFill>
                <a:srgbClr val="000000"/>
              </a:solidFill>
              <a:prstDash val="solid"/>
              <a:round/>
              <a:headEnd len="sm" w="sm" type="none"/>
              <a:tailEnd len="sm" w="sm" type="none"/>
            </a:ln>
          </a:insideH>
          <a:insideV>
            <a:ln cap="flat" cmpd="sng" w="1270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168" orient="horz"/>
        <p:guide pos="2448"/>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PlusJakartaSansMedium-boldItalic.fntdata"/><Relationship Id="rId11" Type="http://schemas.openxmlformats.org/officeDocument/2006/relationships/font" Target="fonts/Halant-regular.fntdata"/><Relationship Id="rId22" Type="http://schemas.openxmlformats.org/officeDocument/2006/relationships/font" Target="fonts/InterMedium-bold.fntdata"/><Relationship Id="rId10" Type="http://schemas.openxmlformats.org/officeDocument/2006/relationships/slide" Target="slides/slide3.xml"/><Relationship Id="rId21" Type="http://schemas.openxmlformats.org/officeDocument/2006/relationships/font" Target="fonts/InterMedium-regular.fntdata"/><Relationship Id="rId13" Type="http://schemas.openxmlformats.org/officeDocument/2006/relationships/font" Target="fonts/Inter-regular.fntdata"/><Relationship Id="rId24" Type="http://schemas.openxmlformats.org/officeDocument/2006/relationships/font" Target="fonts/InterMedium-boldItalic.fntdata"/><Relationship Id="rId12" Type="http://schemas.openxmlformats.org/officeDocument/2006/relationships/font" Target="fonts/Halant-bold.fntdata"/><Relationship Id="rId23" Type="http://schemas.openxmlformats.org/officeDocument/2006/relationships/font" Target="fonts/InterMedium-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font" Target="fonts/Inter-italic.fntdata"/><Relationship Id="rId14" Type="http://schemas.openxmlformats.org/officeDocument/2006/relationships/font" Target="fonts/Inter-bold.fntdata"/><Relationship Id="rId17" Type="http://schemas.openxmlformats.org/officeDocument/2006/relationships/font" Target="fonts/PlusJakartaSansMedium-regular.fntdata"/><Relationship Id="rId16" Type="http://schemas.openxmlformats.org/officeDocument/2006/relationships/font" Target="fonts/Inter-boldItalic.fntdata"/><Relationship Id="rId5" Type="http://schemas.openxmlformats.org/officeDocument/2006/relationships/slideMaster" Target="slideMasters/slideMaster1.xml"/><Relationship Id="rId19" Type="http://schemas.openxmlformats.org/officeDocument/2006/relationships/font" Target="fonts/PlusJakartaSansMedium-italic.fntdata"/><Relationship Id="rId6" Type="http://schemas.openxmlformats.org/officeDocument/2006/relationships/slideMaster" Target="slideMasters/slideMaster2.xml"/><Relationship Id="rId18" Type="http://schemas.openxmlformats.org/officeDocument/2006/relationships/font" Target="fonts/PlusJakartaSansMedium-bold.fntdata"/><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04443" y="685800"/>
            <a:ext cx="26496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350e6f406db_0_0: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350e6f406d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350e6f406db_0_58: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350e6f406db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350e6f406db_0_161:notes"/>
          <p:cNvSpPr/>
          <p:nvPr>
            <p:ph idx="2" type="sldImg"/>
          </p:nvPr>
        </p:nvSpPr>
        <p:spPr>
          <a:xfrm>
            <a:off x="2104480" y="685800"/>
            <a:ext cx="26499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350e6f406db_0_1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264952" y="1456058"/>
            <a:ext cx="7242600" cy="40140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264945" y="5542289"/>
            <a:ext cx="7242600" cy="1550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264945" y="2163089"/>
            <a:ext cx="7242600" cy="38397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264945" y="6164351"/>
            <a:ext cx="7242600" cy="25437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264952" y="1456058"/>
            <a:ext cx="7242600" cy="40140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56" name="Google Shape;56;p14"/>
          <p:cNvSpPr txBox="1"/>
          <p:nvPr>
            <p:ph idx="1" type="subTitle"/>
          </p:nvPr>
        </p:nvSpPr>
        <p:spPr>
          <a:xfrm>
            <a:off x="264945" y="5542289"/>
            <a:ext cx="7242600" cy="15501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57" name="Google Shape;57;p1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264945" y="4206107"/>
            <a:ext cx="7242600" cy="16461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60" name="Google Shape;60;p15"/>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3" name="Google Shape;63;p16"/>
          <p:cNvSpPr txBox="1"/>
          <p:nvPr>
            <p:ph idx="1" type="body"/>
          </p:nvPr>
        </p:nvSpPr>
        <p:spPr>
          <a:xfrm>
            <a:off x="264945" y="2253729"/>
            <a:ext cx="7242600" cy="66810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64" name="Google Shape;64;p16"/>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5" name="Shape 65"/>
        <p:cNvGrpSpPr/>
        <p:nvPr/>
      </p:nvGrpSpPr>
      <p:grpSpPr>
        <a:xfrm>
          <a:off x="0" y="0"/>
          <a:ext cx="0" cy="0"/>
          <a:chOff x="0" y="0"/>
          <a:chExt cx="0" cy="0"/>
        </a:xfrm>
      </p:grpSpPr>
      <p:sp>
        <p:nvSpPr>
          <p:cNvPr id="66" name="Google Shape;66;p17"/>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67" name="Google Shape;67;p17"/>
          <p:cNvSpPr txBox="1"/>
          <p:nvPr>
            <p:ph idx="1" type="body"/>
          </p:nvPr>
        </p:nvSpPr>
        <p:spPr>
          <a:xfrm>
            <a:off x="264945"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8" name="Google Shape;68;p17"/>
          <p:cNvSpPr txBox="1"/>
          <p:nvPr>
            <p:ph idx="2" type="body"/>
          </p:nvPr>
        </p:nvSpPr>
        <p:spPr>
          <a:xfrm>
            <a:off x="4107540" y="2253729"/>
            <a:ext cx="3399900" cy="66810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69" name="Google Shape;69;p17"/>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0" name="Shape 70"/>
        <p:cNvGrpSpPr/>
        <p:nvPr/>
      </p:nvGrpSpPr>
      <p:grpSpPr>
        <a:xfrm>
          <a:off x="0" y="0"/>
          <a:ext cx="0" cy="0"/>
          <a:chOff x="0" y="0"/>
          <a:chExt cx="0" cy="0"/>
        </a:xfrm>
      </p:grpSpPr>
      <p:sp>
        <p:nvSpPr>
          <p:cNvPr id="71" name="Google Shape;71;p18"/>
          <p:cNvSpPr txBox="1"/>
          <p:nvPr>
            <p:ph type="title"/>
          </p:nvPr>
        </p:nvSpPr>
        <p:spPr>
          <a:xfrm>
            <a:off x="264945" y="870271"/>
            <a:ext cx="7242600" cy="11199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2" name="Google Shape;72;p18"/>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3" name="Shape 73"/>
        <p:cNvGrpSpPr/>
        <p:nvPr/>
      </p:nvGrpSpPr>
      <p:grpSpPr>
        <a:xfrm>
          <a:off x="0" y="0"/>
          <a:ext cx="0" cy="0"/>
          <a:chOff x="0" y="0"/>
          <a:chExt cx="0" cy="0"/>
        </a:xfrm>
      </p:grpSpPr>
      <p:sp>
        <p:nvSpPr>
          <p:cNvPr id="74" name="Google Shape;74;p19"/>
          <p:cNvSpPr txBox="1"/>
          <p:nvPr>
            <p:ph type="title"/>
          </p:nvPr>
        </p:nvSpPr>
        <p:spPr>
          <a:xfrm>
            <a:off x="264945" y="1086507"/>
            <a:ext cx="2386800" cy="1477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75" name="Google Shape;75;p19"/>
          <p:cNvSpPr txBox="1"/>
          <p:nvPr>
            <p:ph idx="1" type="body"/>
          </p:nvPr>
        </p:nvSpPr>
        <p:spPr>
          <a:xfrm>
            <a:off x="264945" y="2717440"/>
            <a:ext cx="2386800" cy="6217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76" name="Google Shape;76;p19"/>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7" name="Shape 77"/>
        <p:cNvGrpSpPr/>
        <p:nvPr/>
      </p:nvGrpSpPr>
      <p:grpSpPr>
        <a:xfrm>
          <a:off x="0" y="0"/>
          <a:ext cx="0" cy="0"/>
          <a:chOff x="0" y="0"/>
          <a:chExt cx="0" cy="0"/>
        </a:xfrm>
      </p:grpSpPr>
      <p:sp>
        <p:nvSpPr>
          <p:cNvPr id="78" name="Google Shape;78;p20"/>
          <p:cNvSpPr txBox="1"/>
          <p:nvPr>
            <p:ph type="title"/>
          </p:nvPr>
        </p:nvSpPr>
        <p:spPr>
          <a:xfrm>
            <a:off x="416713" y="880293"/>
            <a:ext cx="5412600" cy="7999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79" name="Google Shape;79;p20"/>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0" name="Shape 80"/>
        <p:cNvGrpSpPr/>
        <p:nvPr/>
      </p:nvGrpSpPr>
      <p:grpSpPr>
        <a:xfrm>
          <a:off x="0" y="0"/>
          <a:ext cx="0" cy="0"/>
          <a:chOff x="0" y="0"/>
          <a:chExt cx="0" cy="0"/>
        </a:xfrm>
      </p:grpSpPr>
      <p:sp>
        <p:nvSpPr>
          <p:cNvPr id="81" name="Google Shape;81;p21"/>
          <p:cNvSpPr/>
          <p:nvPr/>
        </p:nvSpPr>
        <p:spPr>
          <a:xfrm>
            <a:off x="3886200" y="-244"/>
            <a:ext cx="3886200" cy="10058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82" name="Google Shape;82;p21"/>
          <p:cNvSpPr txBox="1"/>
          <p:nvPr>
            <p:ph type="title"/>
          </p:nvPr>
        </p:nvSpPr>
        <p:spPr>
          <a:xfrm>
            <a:off x="225675" y="2411542"/>
            <a:ext cx="3438300" cy="28986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83" name="Google Shape;83;p21"/>
          <p:cNvSpPr txBox="1"/>
          <p:nvPr>
            <p:ph idx="1" type="subTitle"/>
          </p:nvPr>
        </p:nvSpPr>
        <p:spPr>
          <a:xfrm>
            <a:off x="225675" y="5481569"/>
            <a:ext cx="3438300" cy="2415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84" name="Google Shape;84;p21"/>
          <p:cNvSpPr txBox="1"/>
          <p:nvPr>
            <p:ph idx="2" type="body"/>
          </p:nvPr>
        </p:nvSpPr>
        <p:spPr>
          <a:xfrm>
            <a:off x="4198575" y="1415969"/>
            <a:ext cx="3261600" cy="72261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85" name="Google Shape;85;p21"/>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264945" y="4206107"/>
            <a:ext cx="7242600" cy="16461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6" name="Shape 86"/>
        <p:cNvGrpSpPr/>
        <p:nvPr/>
      </p:nvGrpSpPr>
      <p:grpSpPr>
        <a:xfrm>
          <a:off x="0" y="0"/>
          <a:ext cx="0" cy="0"/>
          <a:chOff x="0" y="0"/>
          <a:chExt cx="0" cy="0"/>
        </a:xfrm>
      </p:grpSpPr>
      <p:sp>
        <p:nvSpPr>
          <p:cNvPr id="87" name="Google Shape;87;p22"/>
          <p:cNvSpPr txBox="1"/>
          <p:nvPr>
            <p:ph idx="1" type="body"/>
          </p:nvPr>
        </p:nvSpPr>
        <p:spPr>
          <a:xfrm>
            <a:off x="264945" y="8273124"/>
            <a:ext cx="5099100" cy="11832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88" name="Google Shape;88;p22"/>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89" name="Shape 89"/>
        <p:cNvGrpSpPr/>
        <p:nvPr/>
      </p:nvGrpSpPr>
      <p:grpSpPr>
        <a:xfrm>
          <a:off x="0" y="0"/>
          <a:ext cx="0" cy="0"/>
          <a:chOff x="0" y="0"/>
          <a:chExt cx="0" cy="0"/>
        </a:xfrm>
      </p:grpSpPr>
      <p:sp>
        <p:nvSpPr>
          <p:cNvPr id="90" name="Google Shape;90;p23"/>
          <p:cNvSpPr txBox="1"/>
          <p:nvPr>
            <p:ph hasCustomPrompt="1" type="title"/>
          </p:nvPr>
        </p:nvSpPr>
        <p:spPr>
          <a:xfrm>
            <a:off x="264945" y="2163089"/>
            <a:ext cx="7242600" cy="38397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91" name="Google Shape;91;p23"/>
          <p:cNvSpPr txBox="1"/>
          <p:nvPr>
            <p:ph idx="1" type="body"/>
          </p:nvPr>
        </p:nvSpPr>
        <p:spPr>
          <a:xfrm>
            <a:off x="264945" y="6164351"/>
            <a:ext cx="7242600" cy="25437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92" name="Google Shape;92;p23"/>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3" name="Shape 93"/>
        <p:cNvGrpSpPr/>
        <p:nvPr/>
      </p:nvGrpSpPr>
      <p:grpSpPr>
        <a:xfrm>
          <a:off x="0" y="0"/>
          <a:ext cx="0" cy="0"/>
          <a:chOff x="0" y="0"/>
          <a:chExt cx="0" cy="0"/>
        </a:xfrm>
      </p:grpSpPr>
      <p:sp>
        <p:nvSpPr>
          <p:cNvPr id="94" name="Google Shape;94;p24"/>
          <p:cNvSpPr txBox="1"/>
          <p:nvPr>
            <p:ph idx="12" type="sldNum"/>
          </p:nvPr>
        </p:nvSpPr>
        <p:spPr>
          <a:xfrm>
            <a:off x="7201589" y="9119180"/>
            <a:ext cx="466200" cy="7698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264945" y="2253729"/>
            <a:ext cx="7242600" cy="66810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264945"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107540" y="2253729"/>
            <a:ext cx="3399900" cy="66810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264945" y="870271"/>
            <a:ext cx="7242600" cy="11202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264945" y="1086507"/>
            <a:ext cx="2386800" cy="14775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264945" y="2717440"/>
            <a:ext cx="2386800" cy="62175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16713" y="880293"/>
            <a:ext cx="5412600" cy="80001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3886200" y="-244"/>
            <a:ext cx="3886200" cy="100584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25675" y="2411542"/>
            <a:ext cx="3438300" cy="28986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25675" y="5481569"/>
            <a:ext cx="3438300" cy="24153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198575" y="1415969"/>
            <a:ext cx="3261600" cy="7226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264945" y="8273124"/>
            <a:ext cx="5099100" cy="11832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7201589" y="9119180"/>
            <a:ext cx="466500" cy="7698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264945" y="870271"/>
            <a:ext cx="7242600" cy="11202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264945" y="2253729"/>
            <a:ext cx="7242600" cy="66810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7201589" y="9119180"/>
            <a:ext cx="466500" cy="7698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264945" y="870271"/>
            <a:ext cx="7242600" cy="11199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52" name="Google Shape;52;p13"/>
          <p:cNvSpPr txBox="1"/>
          <p:nvPr>
            <p:ph idx="1" type="body"/>
          </p:nvPr>
        </p:nvSpPr>
        <p:spPr>
          <a:xfrm>
            <a:off x="264945" y="2253729"/>
            <a:ext cx="7242600" cy="66810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53" name="Google Shape;53;p13"/>
          <p:cNvSpPr txBox="1"/>
          <p:nvPr>
            <p:ph idx="12" type="sldNum"/>
          </p:nvPr>
        </p:nvSpPr>
        <p:spPr>
          <a:xfrm>
            <a:off x="7201589" y="9119180"/>
            <a:ext cx="466200" cy="7698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98" name="Shape 98"/>
        <p:cNvGrpSpPr/>
        <p:nvPr/>
      </p:nvGrpSpPr>
      <p:grpSpPr>
        <a:xfrm>
          <a:off x="0" y="0"/>
          <a:ext cx="0" cy="0"/>
          <a:chOff x="0" y="0"/>
          <a:chExt cx="0" cy="0"/>
        </a:xfrm>
      </p:grpSpPr>
      <p:pic>
        <p:nvPicPr>
          <p:cNvPr id="99" name="Google Shape;99;p25"/>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00" name="Google Shape;100;p25"/>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Gallery Walk</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Lessons from the Articles</a:t>
            </a:r>
            <a:endParaRPr sz="2000">
              <a:latin typeface="Inter Medium"/>
              <a:ea typeface="Inter Medium"/>
              <a:cs typeface="Inter Medium"/>
              <a:sym typeface="Inter Medium"/>
            </a:endParaRPr>
          </a:p>
        </p:txBody>
      </p:sp>
      <p:pic>
        <p:nvPicPr>
          <p:cNvPr id="101" name="Google Shape;101;p25"/>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02" name="Google Shape;102;p25"/>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03" name="Google Shape;103;p25"/>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04" name="Google Shape;104;p25"/>
          <p:cNvSpPr txBox="1"/>
          <p:nvPr/>
        </p:nvSpPr>
        <p:spPr>
          <a:xfrm>
            <a:off x="307649" y="1025350"/>
            <a:ext cx="7157100" cy="378000"/>
          </a:xfrm>
          <a:prstGeom prst="rect">
            <a:avLst/>
          </a:prstGeom>
          <a:noFill/>
          <a:ln>
            <a:noFill/>
          </a:ln>
        </p:spPr>
        <p:txBody>
          <a:bodyPr anchorCtr="0" anchor="t" bIns="96675" lIns="96675" spcFirstLastPara="1" rIns="96675" wrap="square" tIns="96675">
            <a:noAutofit/>
          </a:bodyPr>
          <a:lstStyle/>
          <a:p>
            <a:pPr indent="0" lvl="0" marL="0" rtl="0" algn="l">
              <a:spcBef>
                <a:spcPts val="0"/>
              </a:spcBef>
              <a:spcAft>
                <a:spcPts val="0"/>
              </a:spcAft>
              <a:buClr>
                <a:srgbClr val="000000"/>
              </a:buClr>
              <a:buSzPts val="1200"/>
              <a:buFont typeface="Arial"/>
              <a:buNone/>
            </a:pPr>
            <a:r>
              <a:rPr b="1" lang="en" sz="1300">
                <a:solidFill>
                  <a:srgbClr val="000000"/>
                </a:solidFill>
                <a:latin typeface="Inter"/>
                <a:ea typeface="Inter"/>
                <a:cs typeface="Inter"/>
                <a:sym typeface="Inter"/>
              </a:rPr>
              <a:t>Name: ______________________________________  Date: ________ Class: ____________________</a:t>
            </a:r>
            <a:endParaRPr b="1" sz="1300">
              <a:solidFill>
                <a:srgbClr val="000000"/>
              </a:solidFill>
              <a:latin typeface="Inter"/>
              <a:ea typeface="Inter"/>
              <a:cs typeface="Inter"/>
              <a:sym typeface="Inter"/>
            </a:endParaRPr>
          </a:p>
        </p:txBody>
      </p:sp>
      <p:sp>
        <p:nvSpPr>
          <p:cNvPr id="105" name="Google Shape;105;p25"/>
          <p:cNvSpPr txBox="1"/>
          <p:nvPr/>
        </p:nvSpPr>
        <p:spPr>
          <a:xfrm>
            <a:off x="601318" y="14033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Write a short phrase or quote that demonstrates the key idea or an observation</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Circle whether the source illustrates a strength or weakness of the Articles</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Provide a 1 sentence explanation of how the source shows a strength or weakness</a:t>
            </a:r>
            <a:endParaRPr sz="1200">
              <a:solidFill>
                <a:srgbClr val="000000"/>
              </a:solidFill>
              <a:latin typeface="Halant"/>
              <a:ea typeface="Halant"/>
              <a:cs typeface="Halant"/>
              <a:sym typeface="Halant"/>
            </a:endParaRPr>
          </a:p>
        </p:txBody>
      </p:sp>
      <p:graphicFrame>
        <p:nvGraphicFramePr>
          <p:cNvPr id="106" name="Google Shape;106;p25"/>
          <p:cNvGraphicFramePr/>
          <p:nvPr/>
        </p:nvGraphicFramePr>
        <p:xfrm>
          <a:off x="381568" y="2323974"/>
          <a:ext cx="3000000" cy="3000000"/>
        </p:xfrm>
        <a:graphic>
          <a:graphicData uri="http://schemas.openxmlformats.org/drawingml/2006/table">
            <a:tbl>
              <a:tblPr>
                <a:noFill/>
                <a:tableStyleId>{F121A96A-4451-49F0-93C5-6D123152E207}</a:tableStyleId>
              </a:tblPr>
              <a:tblGrid>
                <a:gridCol w="1270775"/>
                <a:gridCol w="2033275"/>
                <a:gridCol w="1281200"/>
                <a:gridCol w="2497950"/>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Strength or Weakness</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Justification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1: </a:t>
                      </a:r>
                      <a:r>
                        <a:rPr lang="en" sz="1200">
                          <a:solidFill>
                            <a:srgbClr val="000000"/>
                          </a:solidFill>
                          <a:latin typeface="Inter"/>
                          <a:ea typeface="Inter"/>
                          <a:cs typeface="Inter"/>
                          <a:sym typeface="Inter"/>
                        </a:rPr>
                        <a:t>Article II of the Articles of Confederation</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Strength</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Weakness</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2: </a:t>
                      </a:r>
                      <a:r>
                        <a:rPr lang="en" sz="1200">
                          <a:solidFill>
                            <a:srgbClr val="000000"/>
                          </a:solidFill>
                          <a:latin typeface="Inter"/>
                          <a:ea typeface="Inter"/>
                          <a:cs typeface="Inter"/>
                          <a:sym typeface="Inter"/>
                        </a:rPr>
                        <a:t>Article IX of the Articles of Confederation</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3: Article 6 of the Northwest Ordinance</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Weakness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10" name="Shape 110"/>
        <p:cNvGrpSpPr/>
        <p:nvPr/>
      </p:nvGrpSpPr>
      <p:grpSpPr>
        <a:xfrm>
          <a:off x="0" y="0"/>
          <a:ext cx="0" cy="0"/>
          <a:chOff x="0" y="0"/>
          <a:chExt cx="0" cy="0"/>
        </a:xfrm>
      </p:grpSpPr>
      <p:pic>
        <p:nvPicPr>
          <p:cNvPr id="111" name="Google Shape;111;p26"/>
          <p:cNvPicPr preferRelativeResize="0"/>
          <p:nvPr/>
        </p:nvPicPr>
        <p:blipFill>
          <a:blip r:embed="rId3">
            <a:alphaModFix/>
          </a:blip>
          <a:stretch>
            <a:fillRect/>
          </a:stretch>
        </p:blipFill>
        <p:spPr>
          <a:xfrm>
            <a:off x="381544" y="9348271"/>
            <a:ext cx="425136" cy="425136"/>
          </a:xfrm>
          <a:prstGeom prst="rect">
            <a:avLst/>
          </a:prstGeom>
          <a:noFill/>
          <a:ln>
            <a:noFill/>
          </a:ln>
        </p:spPr>
      </p:pic>
      <p:sp>
        <p:nvSpPr>
          <p:cNvPr id="112" name="Google Shape;112;p26"/>
          <p:cNvSpPr txBox="1"/>
          <p:nvPr/>
        </p:nvSpPr>
        <p:spPr>
          <a:xfrm>
            <a:off x="0" y="0"/>
            <a:ext cx="7772400" cy="9234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rgbClr val="000000"/>
              </a:solidFill>
              <a:latin typeface="Halant"/>
              <a:ea typeface="Halant"/>
              <a:cs typeface="Halant"/>
              <a:sym typeface="Halant"/>
            </a:endParaRPr>
          </a:p>
          <a:p>
            <a:pPr indent="0" lvl="0" marL="0" rtl="0" algn="ctr">
              <a:spcBef>
                <a:spcPts val="0"/>
              </a:spcBef>
              <a:spcAft>
                <a:spcPts val="0"/>
              </a:spcAft>
              <a:buNone/>
            </a:pPr>
            <a:r>
              <a:rPr lang="en" sz="1500">
                <a:latin typeface="Halant"/>
                <a:ea typeface="Halant"/>
                <a:cs typeface="Halant"/>
                <a:sym typeface="Halant"/>
              </a:rPr>
              <a:t>Gallery Walk</a:t>
            </a:r>
            <a:endParaRPr sz="1500">
              <a:solidFill>
                <a:srgbClr val="000000"/>
              </a:solidFill>
              <a:latin typeface="Halant"/>
              <a:ea typeface="Halant"/>
              <a:cs typeface="Halant"/>
              <a:sym typeface="Halant"/>
            </a:endParaRPr>
          </a:p>
          <a:p>
            <a:pPr indent="0" lvl="0" marL="0" rtl="0" algn="ctr">
              <a:spcBef>
                <a:spcPts val="0"/>
              </a:spcBef>
              <a:spcAft>
                <a:spcPts val="0"/>
              </a:spcAft>
              <a:buNone/>
            </a:pPr>
            <a:r>
              <a:rPr lang="en" sz="2000">
                <a:latin typeface="Inter Medium"/>
                <a:ea typeface="Inter Medium"/>
                <a:cs typeface="Inter Medium"/>
                <a:sym typeface="Inter Medium"/>
              </a:rPr>
              <a:t>Lessons from the Articles</a:t>
            </a:r>
            <a:endParaRPr sz="2000">
              <a:latin typeface="Inter Medium"/>
              <a:ea typeface="Inter Medium"/>
              <a:cs typeface="Inter Medium"/>
              <a:sym typeface="Inter Medium"/>
            </a:endParaRPr>
          </a:p>
        </p:txBody>
      </p:sp>
      <p:pic>
        <p:nvPicPr>
          <p:cNvPr id="113" name="Google Shape;113;p26"/>
          <p:cNvPicPr preferRelativeResize="0"/>
          <p:nvPr/>
        </p:nvPicPr>
        <p:blipFill>
          <a:blip r:embed="rId4">
            <a:alphaModFix/>
          </a:blip>
          <a:stretch>
            <a:fillRect/>
          </a:stretch>
        </p:blipFill>
        <p:spPr>
          <a:xfrm>
            <a:off x="216272" y="230997"/>
            <a:ext cx="1041739" cy="431978"/>
          </a:xfrm>
          <a:prstGeom prst="rect">
            <a:avLst/>
          </a:prstGeom>
          <a:noFill/>
          <a:ln>
            <a:noFill/>
          </a:ln>
        </p:spPr>
      </p:pic>
      <p:sp>
        <p:nvSpPr>
          <p:cNvPr id="114" name="Google Shape;114;p26"/>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15" name="Google Shape;115;p26"/>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sp>
        <p:nvSpPr>
          <p:cNvPr id="116" name="Google Shape;116;p26"/>
          <p:cNvSpPr txBox="1"/>
          <p:nvPr/>
        </p:nvSpPr>
        <p:spPr>
          <a:xfrm>
            <a:off x="601318" y="1098549"/>
            <a:ext cx="6285300" cy="913500"/>
          </a:xfrm>
          <a:prstGeom prst="rect">
            <a:avLst/>
          </a:prstGeom>
          <a:noFill/>
          <a:ln>
            <a:noFill/>
          </a:ln>
        </p:spPr>
        <p:txBody>
          <a:bodyPr anchorCtr="0" anchor="t" bIns="86450" lIns="86450" spcFirstLastPara="1" rIns="86450" wrap="square" tIns="86450">
            <a:spAutoFit/>
          </a:bodyPr>
          <a:lstStyle/>
          <a:p>
            <a:pPr indent="0" lvl="0" marL="0" rtl="0" algn="l">
              <a:spcBef>
                <a:spcPts val="0"/>
              </a:spcBef>
              <a:spcAft>
                <a:spcPts val="0"/>
              </a:spcAft>
              <a:buClr>
                <a:srgbClr val="000000"/>
              </a:buClr>
              <a:buSzPts val="1000"/>
              <a:buFont typeface="Arial"/>
              <a:buNone/>
            </a:pPr>
            <a:r>
              <a:rPr b="1" lang="en" sz="1200">
                <a:solidFill>
                  <a:srgbClr val="000000"/>
                </a:solidFill>
                <a:latin typeface="Halant"/>
                <a:ea typeface="Halant"/>
                <a:cs typeface="Halant"/>
                <a:sym typeface="Halant"/>
              </a:rPr>
              <a:t>Directions:</a:t>
            </a:r>
            <a:r>
              <a:rPr b="1" i="1" lang="en" sz="1200">
                <a:solidFill>
                  <a:srgbClr val="000000"/>
                </a:solidFill>
                <a:latin typeface="Halant"/>
                <a:ea typeface="Halant"/>
                <a:cs typeface="Halant"/>
                <a:sym typeface="Halant"/>
              </a:rPr>
              <a:t> </a:t>
            </a:r>
            <a:r>
              <a:rPr lang="en" sz="1200">
                <a:solidFill>
                  <a:srgbClr val="000000"/>
                </a:solidFill>
                <a:latin typeface="Halant"/>
                <a:ea typeface="Halant"/>
                <a:cs typeface="Halant"/>
                <a:sym typeface="Halant"/>
              </a:rPr>
              <a:t>As you view each source, take notes in each column. </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Write a short phrase or quote that demonstrates the key idea or an observation</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Circle whether the source illustrates a strength or weakness of the Articles</a:t>
            </a:r>
            <a:endParaRPr sz="1200">
              <a:solidFill>
                <a:srgbClr val="000000"/>
              </a:solidFill>
              <a:latin typeface="Halant"/>
              <a:ea typeface="Halant"/>
              <a:cs typeface="Halant"/>
              <a:sym typeface="Halant"/>
            </a:endParaRPr>
          </a:p>
          <a:p>
            <a:pPr indent="-304800" lvl="0" marL="457200" rtl="0" algn="l">
              <a:spcBef>
                <a:spcPts val="0"/>
              </a:spcBef>
              <a:spcAft>
                <a:spcPts val="0"/>
              </a:spcAft>
              <a:buClr>
                <a:srgbClr val="000000"/>
              </a:buClr>
              <a:buSzPts val="1200"/>
              <a:buFont typeface="Halant"/>
              <a:buChar char="-"/>
            </a:pPr>
            <a:r>
              <a:rPr lang="en" sz="1200">
                <a:solidFill>
                  <a:srgbClr val="000000"/>
                </a:solidFill>
                <a:latin typeface="Halant"/>
                <a:ea typeface="Halant"/>
                <a:cs typeface="Halant"/>
                <a:sym typeface="Halant"/>
              </a:rPr>
              <a:t>Provide a 1 sentence explanation of how the source shows a strength or weakness</a:t>
            </a:r>
            <a:endParaRPr sz="1200">
              <a:solidFill>
                <a:srgbClr val="000000"/>
              </a:solidFill>
              <a:latin typeface="Halant"/>
              <a:ea typeface="Halant"/>
              <a:cs typeface="Halant"/>
              <a:sym typeface="Halant"/>
            </a:endParaRPr>
          </a:p>
        </p:txBody>
      </p:sp>
      <p:graphicFrame>
        <p:nvGraphicFramePr>
          <p:cNvPr id="117" name="Google Shape;117;p26"/>
          <p:cNvGraphicFramePr/>
          <p:nvPr/>
        </p:nvGraphicFramePr>
        <p:xfrm>
          <a:off x="381568" y="2019174"/>
          <a:ext cx="3000000" cy="3000000"/>
        </p:xfrm>
        <a:graphic>
          <a:graphicData uri="http://schemas.openxmlformats.org/drawingml/2006/table">
            <a:tbl>
              <a:tblPr>
                <a:noFill/>
                <a:tableStyleId>{F121A96A-4451-49F0-93C5-6D123152E207}</a:tableStyleId>
              </a:tblPr>
              <a:tblGrid>
                <a:gridCol w="1270775"/>
                <a:gridCol w="2033275"/>
                <a:gridCol w="1281200"/>
                <a:gridCol w="2497950"/>
              </a:tblGrid>
              <a:tr h="363675">
                <a:tc>
                  <a:txBody>
                    <a:bodyPr/>
                    <a:lstStyle/>
                    <a:p>
                      <a:pPr indent="0" lvl="0" marL="0" rtl="0" algn="ctr">
                        <a:spcBef>
                          <a:spcPts val="0"/>
                        </a:spcBef>
                        <a:spcAft>
                          <a:spcPts val="0"/>
                        </a:spcAft>
                        <a:buNone/>
                      </a:pPr>
                      <a:r>
                        <a:rPr b="1" lang="en" sz="1200">
                          <a:latin typeface="Inter"/>
                          <a:ea typeface="Inter"/>
                          <a:cs typeface="Inter"/>
                          <a:sym typeface="Inter"/>
                        </a:rPr>
                        <a:t>Source</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Key Idea/ Observation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Strength or Weakness</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200">
                          <a:latin typeface="Inter"/>
                          <a:ea typeface="Inter"/>
                          <a:cs typeface="Inter"/>
                          <a:sym typeface="Inter"/>
                        </a:rPr>
                        <a:t>Justification</a:t>
                      </a:r>
                      <a:endParaRPr b="1" sz="1200">
                        <a:latin typeface="Inter"/>
                        <a:ea typeface="Inter"/>
                        <a:cs typeface="Inter"/>
                        <a:sym typeface="Inter"/>
                      </a:endParaRPr>
                    </a:p>
                  </a:txBody>
                  <a:tcPr marT="87275" marB="87275" marR="86050" marL="86050"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4: Map of the Western Land Cessions</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p>
                      <a:pPr indent="0" lvl="0" marL="0" rtl="0" algn="l">
                        <a:spcBef>
                          <a:spcPts val="0"/>
                        </a:spcBef>
                        <a:spcAft>
                          <a:spcPts val="0"/>
                        </a:spcAft>
                        <a:buNone/>
                      </a:pPr>
                      <a:r>
                        <a:t/>
                      </a:r>
                      <a:endParaRPr i="1"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Strength</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t/>
                      </a:r>
                      <a:endParaRPr sz="1200">
                        <a:latin typeface="Inter"/>
                        <a:ea typeface="Inter"/>
                        <a:cs typeface="Inter"/>
                        <a:sym typeface="Inter"/>
                      </a:endParaRPr>
                    </a:p>
                    <a:p>
                      <a:pPr indent="0" lvl="0" marL="0" rtl="0" algn="ctr">
                        <a:spcBef>
                          <a:spcPts val="0"/>
                        </a:spcBef>
                        <a:spcAft>
                          <a:spcPts val="0"/>
                        </a:spcAft>
                        <a:buNone/>
                      </a:pPr>
                      <a:r>
                        <a:rPr lang="en" sz="1200">
                          <a:latin typeface="Inter"/>
                          <a:ea typeface="Inter"/>
                          <a:cs typeface="Inter"/>
                          <a:sym typeface="Inter"/>
                        </a:rPr>
                        <a:t>Weakness</a:t>
                      </a:r>
                      <a:endParaRPr sz="1200">
                        <a:latin typeface="Inter"/>
                        <a:ea typeface="Inter"/>
                        <a:cs typeface="Inter"/>
                        <a:sym typeface="Inter"/>
                      </a:endParaRPr>
                    </a:p>
                  </a:txBody>
                  <a:tcPr marT="87275" marB="87275" marR="86050" marL="86050"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87275" marB="87275" marR="86050" marL="86050">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1036300">
                <a:tc>
                  <a:txBody>
                    <a:bodyPr/>
                    <a:lstStyle/>
                    <a:p>
                      <a:pPr indent="0" lvl="0" marL="0" rtl="0" algn="l">
                        <a:spcBef>
                          <a:spcPts val="0"/>
                        </a:spcBef>
                        <a:spcAft>
                          <a:spcPts val="0"/>
                        </a:spcAft>
                        <a:buNone/>
                      </a:pPr>
                      <a:r>
                        <a:rPr lang="en" sz="1200">
                          <a:latin typeface="Inter"/>
                          <a:ea typeface="Inter"/>
                          <a:cs typeface="Inter"/>
                          <a:sym typeface="Inter"/>
                        </a:rPr>
                        <a:t>5: Bowdoin Proclamation</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p>
                      <a:pPr indent="0" lvl="0" marL="0" rtl="0" algn="l">
                        <a:spcBef>
                          <a:spcPts val="0"/>
                        </a:spcBef>
                        <a:spcAft>
                          <a:spcPts val="0"/>
                        </a:spcAft>
                        <a:buNone/>
                      </a:pPr>
                      <a:r>
                        <a:t/>
                      </a:r>
                      <a:endParaRPr i="1" sz="1200">
                        <a:latin typeface="Inter"/>
                        <a:ea typeface="Inter"/>
                        <a:cs typeface="Inter"/>
                        <a:sym typeface="Inter"/>
                      </a:endParaRPr>
                    </a:p>
                  </a:txBody>
                  <a:tcPr marT="91425" marB="91425" marR="91425" marL="91425">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6: Letter from Washington to Jay</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p>
                      <a:pPr indent="0" lvl="0" marL="0" rtl="0" algn="l">
                        <a:spcBef>
                          <a:spcPts val="0"/>
                        </a:spcBef>
                        <a:spcAft>
                          <a:spcPts val="0"/>
                        </a:spcAft>
                        <a:buNone/>
                      </a:pPr>
                      <a:r>
                        <a:t/>
                      </a:r>
                      <a:endParaRPr sz="1200">
                        <a:solidFill>
                          <a:srgbClr val="000000"/>
                        </a:solidFill>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t/>
                      </a:r>
                      <a:endParaRPr sz="1200">
                        <a:solidFill>
                          <a:schemeClr val="dk1"/>
                        </a:solidFill>
                        <a:latin typeface="Inter"/>
                        <a:ea typeface="Inter"/>
                        <a:cs typeface="Inter"/>
                        <a:sym typeface="Inter"/>
                      </a:endParaRPr>
                    </a:p>
                    <a:p>
                      <a:pPr indent="0" lvl="0" marL="0" rtl="0" algn="ctr">
                        <a:spcBef>
                          <a:spcPts val="0"/>
                        </a:spcBef>
                        <a:spcAft>
                          <a:spcPts val="0"/>
                        </a:spcAft>
                        <a:buNone/>
                      </a:pPr>
                      <a:r>
                        <a:rPr lang="en" sz="1200">
                          <a:solidFill>
                            <a:schemeClr val="dk1"/>
                          </a:solidFill>
                          <a:latin typeface="Inter"/>
                          <a:ea typeface="Inter"/>
                          <a:cs typeface="Inter"/>
                          <a:sym typeface="Inter"/>
                        </a:rPr>
                        <a:t>Weakness</a:t>
                      </a:r>
                      <a:endParaRPr sz="1200">
                        <a:solidFill>
                          <a:schemeClr val="dk1"/>
                        </a:solidFill>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63675">
                <a:tc>
                  <a:txBody>
                    <a:bodyPr/>
                    <a:lstStyle/>
                    <a:p>
                      <a:pPr indent="0" lvl="0" marL="0" rtl="0" algn="l">
                        <a:spcBef>
                          <a:spcPts val="0"/>
                        </a:spcBef>
                        <a:spcAft>
                          <a:spcPts val="0"/>
                        </a:spcAft>
                        <a:buNone/>
                      </a:pPr>
                      <a:r>
                        <a:rPr lang="en" sz="1200">
                          <a:latin typeface="Inter"/>
                          <a:ea typeface="Inter"/>
                          <a:cs typeface="Inter"/>
                          <a:sym typeface="Inter"/>
                        </a:rPr>
                        <a:t>7: Letter from Knox to Washington</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p>
                      <a:pPr indent="0" lvl="0" marL="0" rtl="0" algn="l">
                        <a:spcBef>
                          <a:spcPts val="0"/>
                        </a:spcBef>
                        <a:spcAft>
                          <a:spcPts val="0"/>
                        </a:spcAft>
                        <a:buNone/>
                      </a:pPr>
                      <a:r>
                        <a:t/>
                      </a:r>
                      <a:endParaRPr sz="1200">
                        <a:latin typeface="Inter"/>
                        <a:ea typeface="Inter"/>
                        <a:cs typeface="Inter"/>
                        <a:sym typeface="Inter"/>
                      </a:endParaRPr>
                    </a:p>
                  </a:txBody>
                  <a:tcPr marT="87275" marB="87275" marR="86050" marL="86050">
                    <a:lnL cap="flat" cmpd="sng" w="9525">
                      <a:solidFill>
                        <a:srgbClr val="B7B7B7"/>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70650" marB="70650" marR="118325" marL="1183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Strength</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t/>
                      </a:r>
                      <a:endParaRPr sz="1200">
                        <a:solidFill>
                          <a:schemeClr val="dk1"/>
                        </a:solidFill>
                        <a:latin typeface="Inter"/>
                        <a:ea typeface="Inter"/>
                        <a:cs typeface="Inter"/>
                        <a:sym typeface="Inter"/>
                      </a:endParaRPr>
                    </a:p>
                    <a:p>
                      <a:pPr indent="0" lvl="0" marL="0" rtl="0" algn="ctr">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Weakness</a:t>
                      </a:r>
                      <a:endParaRPr sz="1200">
                        <a:latin typeface="Inter"/>
                        <a:ea typeface="Inter"/>
                        <a:cs typeface="Inter"/>
                        <a:sym typeface="Inter"/>
                      </a:endParaRPr>
                    </a:p>
                  </a:txBody>
                  <a:tcPr marT="91425" marB="91425" marR="91425" marL="91425" anchor="ctr">
                    <a:lnL cap="flat" cmpd="sng" w="9525">
                      <a:solidFill>
                        <a:srgbClr val="9E9E9E"/>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l">
                        <a:spcBef>
                          <a:spcPts val="0"/>
                        </a:spcBef>
                        <a:spcAft>
                          <a:spcPts val="0"/>
                        </a:spcAft>
                        <a:buNone/>
                      </a:pPr>
                      <a:r>
                        <a:t/>
                      </a:r>
                      <a:endParaRPr/>
                    </a:p>
                  </a:txBody>
                  <a:tcPr marT="91425" marB="91425" marR="91425" marL="91425">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CFCFC"/>
        </a:solidFill>
      </p:bgPr>
    </p:bg>
    <p:spTree>
      <p:nvGrpSpPr>
        <p:cNvPr id="121" name="Shape 121"/>
        <p:cNvGrpSpPr/>
        <p:nvPr/>
      </p:nvGrpSpPr>
      <p:grpSpPr>
        <a:xfrm>
          <a:off x="0" y="0"/>
          <a:ext cx="0" cy="0"/>
          <a:chOff x="0" y="0"/>
          <a:chExt cx="0" cy="0"/>
        </a:xfrm>
      </p:grpSpPr>
      <p:sp>
        <p:nvSpPr>
          <p:cNvPr id="122" name="Google Shape;122;p27"/>
          <p:cNvSpPr txBox="1"/>
          <p:nvPr/>
        </p:nvSpPr>
        <p:spPr>
          <a:xfrm>
            <a:off x="0" y="0"/>
            <a:ext cx="7772400" cy="1035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1700">
                <a:solidFill>
                  <a:schemeClr val="dk1"/>
                </a:solidFill>
                <a:latin typeface="Halant"/>
                <a:ea typeface="Halant"/>
                <a:cs typeface="Halant"/>
                <a:sym typeface="Halant"/>
              </a:rPr>
              <a:t>Secondary Source Analysis</a:t>
            </a:r>
            <a:endParaRPr sz="1700">
              <a:solidFill>
                <a:schemeClr val="dk1"/>
              </a:solidFill>
              <a:latin typeface="Halant"/>
              <a:ea typeface="Halant"/>
              <a:cs typeface="Halant"/>
              <a:sym typeface="Halant"/>
            </a:endParaRPr>
          </a:p>
          <a:p>
            <a:pPr indent="0" lvl="0" marL="0" rtl="0" algn="ctr">
              <a:spcBef>
                <a:spcPts val="0"/>
              </a:spcBef>
              <a:spcAft>
                <a:spcPts val="0"/>
              </a:spcAft>
              <a:buNone/>
            </a:pPr>
            <a:r>
              <a:rPr lang="en" sz="2500">
                <a:solidFill>
                  <a:schemeClr val="dk1"/>
                </a:solidFill>
                <a:latin typeface="Plus Jakarta Sans Medium"/>
                <a:ea typeface="Plus Jakarta Sans Medium"/>
                <a:cs typeface="Plus Jakarta Sans Medium"/>
                <a:sym typeface="Plus Jakarta Sans Medium"/>
              </a:rPr>
              <a:t>Evaluating the Articles</a:t>
            </a:r>
            <a:endParaRPr sz="2500">
              <a:solidFill>
                <a:schemeClr val="dk1"/>
              </a:solidFill>
              <a:latin typeface="Plus Jakarta Sans Medium"/>
              <a:ea typeface="Plus Jakarta Sans Medium"/>
              <a:cs typeface="Plus Jakarta Sans Medium"/>
              <a:sym typeface="Plus Jakarta Sans Medium"/>
            </a:endParaRPr>
          </a:p>
          <a:p>
            <a:pPr indent="0" lvl="0" marL="0" rtl="0" algn="ctr">
              <a:spcBef>
                <a:spcPts val="0"/>
              </a:spcBef>
              <a:spcAft>
                <a:spcPts val="0"/>
              </a:spcAft>
              <a:buNone/>
            </a:pPr>
            <a:r>
              <a:t/>
            </a:r>
            <a:endParaRPr sz="2500">
              <a:solidFill>
                <a:schemeClr val="dk1"/>
              </a:solidFill>
              <a:latin typeface="Plus Jakarta Sans Medium"/>
              <a:ea typeface="Plus Jakarta Sans Medium"/>
              <a:cs typeface="Plus Jakarta Sans Medium"/>
              <a:sym typeface="Plus Jakarta Sans Medium"/>
            </a:endParaRPr>
          </a:p>
        </p:txBody>
      </p:sp>
      <p:pic>
        <p:nvPicPr>
          <p:cNvPr id="123" name="Google Shape;123;p27"/>
          <p:cNvPicPr preferRelativeResize="0"/>
          <p:nvPr/>
        </p:nvPicPr>
        <p:blipFill>
          <a:blip r:embed="rId3">
            <a:alphaModFix/>
          </a:blip>
          <a:stretch>
            <a:fillRect/>
          </a:stretch>
        </p:blipFill>
        <p:spPr>
          <a:xfrm>
            <a:off x="216272" y="230997"/>
            <a:ext cx="1056536" cy="438114"/>
          </a:xfrm>
          <a:prstGeom prst="rect">
            <a:avLst/>
          </a:prstGeom>
          <a:noFill/>
          <a:ln>
            <a:noFill/>
          </a:ln>
        </p:spPr>
      </p:pic>
      <p:sp>
        <p:nvSpPr>
          <p:cNvPr id="124" name="Google Shape;124;p27"/>
          <p:cNvSpPr txBox="1"/>
          <p:nvPr/>
        </p:nvSpPr>
        <p:spPr>
          <a:xfrm>
            <a:off x="469050" y="1063125"/>
            <a:ext cx="6834300" cy="554100"/>
          </a:xfrm>
          <a:prstGeom prst="rect">
            <a:avLst/>
          </a:prstGeom>
          <a:noFill/>
          <a:ln>
            <a:noFill/>
          </a:ln>
        </p:spPr>
        <p:txBody>
          <a:bodyPr anchorCtr="0" anchor="t" bIns="91425" lIns="91425" spcFirstLastPara="1" rIns="91425" wrap="square" tIns="91425">
            <a:spAutoFit/>
          </a:bodyPr>
          <a:lstStyle/>
          <a:p>
            <a:pPr indent="0" lvl="0" marL="0" rtl="0" algn="l">
              <a:lnSpc>
                <a:spcPct val="100000"/>
              </a:lnSpc>
              <a:spcBef>
                <a:spcPts val="0"/>
              </a:spcBef>
              <a:spcAft>
                <a:spcPts val="0"/>
              </a:spcAft>
              <a:buClr>
                <a:schemeClr val="dk1"/>
              </a:buClr>
              <a:buSzPts val="1100"/>
              <a:buFont typeface="Arial"/>
              <a:buNone/>
            </a:pPr>
            <a:r>
              <a:rPr b="1" lang="en" sz="1200">
                <a:solidFill>
                  <a:schemeClr val="dk1"/>
                </a:solidFill>
                <a:latin typeface="Halant"/>
                <a:ea typeface="Halant"/>
                <a:cs typeface="Halant"/>
                <a:sym typeface="Halant"/>
              </a:rPr>
              <a:t>Directions</a:t>
            </a:r>
            <a:r>
              <a:rPr lang="en" sz="1200">
                <a:solidFill>
                  <a:schemeClr val="dk1"/>
                </a:solidFill>
                <a:latin typeface="Halant"/>
                <a:ea typeface="Halant"/>
                <a:cs typeface="Halant"/>
                <a:sym typeface="Halant"/>
              </a:rPr>
              <a:t>: Read the following secondary source. Use highlighters to identify strengths and weaknesses and then answer the accompanying questions.</a:t>
            </a:r>
            <a:endParaRPr/>
          </a:p>
        </p:txBody>
      </p:sp>
      <p:pic>
        <p:nvPicPr>
          <p:cNvPr id="125" name="Google Shape;125;p27"/>
          <p:cNvPicPr preferRelativeResize="0"/>
          <p:nvPr/>
        </p:nvPicPr>
        <p:blipFill>
          <a:blip r:embed="rId4">
            <a:alphaModFix/>
          </a:blip>
          <a:stretch>
            <a:fillRect/>
          </a:stretch>
        </p:blipFill>
        <p:spPr>
          <a:xfrm>
            <a:off x="381544" y="9348271"/>
            <a:ext cx="431174" cy="431174"/>
          </a:xfrm>
          <a:prstGeom prst="rect">
            <a:avLst/>
          </a:prstGeom>
          <a:noFill/>
          <a:ln>
            <a:noFill/>
          </a:ln>
        </p:spPr>
      </p:pic>
      <p:sp>
        <p:nvSpPr>
          <p:cNvPr id="126" name="Google Shape;126;p27"/>
          <p:cNvSpPr txBox="1"/>
          <p:nvPr/>
        </p:nvSpPr>
        <p:spPr>
          <a:xfrm>
            <a:off x="5533766" y="9472074"/>
            <a:ext cx="1839900" cy="3075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127" name="Google Shape;127;p27"/>
          <p:cNvSpPr txBox="1"/>
          <p:nvPr/>
        </p:nvSpPr>
        <p:spPr>
          <a:xfrm>
            <a:off x="2966288" y="9472074"/>
            <a:ext cx="1839900" cy="3075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128" name="Google Shape;128;p27"/>
          <p:cNvGraphicFramePr/>
          <p:nvPr/>
        </p:nvGraphicFramePr>
        <p:xfrm>
          <a:off x="469041" y="1628635"/>
          <a:ext cx="3000000" cy="3000000"/>
        </p:xfrm>
        <a:graphic>
          <a:graphicData uri="http://schemas.openxmlformats.org/drawingml/2006/table">
            <a:tbl>
              <a:tblPr>
                <a:noFill/>
                <a:tableStyleId>{F6F5632D-638F-4F11-BF9B-D5D4948E4183}</a:tableStyleId>
              </a:tblPr>
              <a:tblGrid>
                <a:gridCol w="2266425"/>
                <a:gridCol w="2478475"/>
                <a:gridCol w="2089425"/>
              </a:tblGrid>
              <a:tr h="299750">
                <a:tc gridSpan="3">
                  <a:txBody>
                    <a:bodyPr/>
                    <a:lstStyle/>
                    <a:p>
                      <a:pPr indent="0" lvl="0" marL="0" rtl="0" algn="l">
                        <a:lnSpc>
                          <a:spcPct val="100000"/>
                        </a:lnSpc>
                        <a:spcBef>
                          <a:spcPts val="0"/>
                        </a:spcBef>
                        <a:spcAft>
                          <a:spcPts val="0"/>
                        </a:spcAft>
                        <a:buNone/>
                      </a:pPr>
                      <a:r>
                        <a:rPr lang="en" sz="1200">
                          <a:solidFill>
                            <a:schemeClr val="dk1"/>
                          </a:solidFill>
                          <a:latin typeface="Halant"/>
                          <a:ea typeface="Halant"/>
                          <a:cs typeface="Halant"/>
                          <a:sym typeface="Halant"/>
                        </a:rPr>
                        <a:t>Source: Merrill Jensen, </a:t>
                      </a:r>
                      <a:r>
                        <a:rPr i="1" lang="en" sz="1200">
                          <a:solidFill>
                            <a:schemeClr val="dk1"/>
                          </a:solidFill>
                          <a:latin typeface="Halant"/>
                          <a:ea typeface="Halant"/>
                          <a:cs typeface="Halant"/>
                          <a:sym typeface="Halant"/>
                        </a:rPr>
                        <a:t>The Articles of Confederation: An Interpretation of the Social-constitutional History of the American Revolution, 1774-1781</a:t>
                      </a:r>
                      <a:r>
                        <a:rPr lang="en" sz="1200">
                          <a:solidFill>
                            <a:schemeClr val="dk1"/>
                          </a:solidFill>
                          <a:latin typeface="Halant"/>
                          <a:ea typeface="Halant"/>
                          <a:cs typeface="Halant"/>
                          <a:sym typeface="Halant"/>
                        </a:rPr>
                        <a:t>, 1948.</a:t>
                      </a:r>
                      <a:r>
                        <a:rPr lang="en" sz="1200">
                          <a:solidFill>
                            <a:schemeClr val="dk1"/>
                          </a:solidFill>
                          <a:latin typeface="Halant"/>
                          <a:ea typeface="Halant"/>
                          <a:cs typeface="Halant"/>
                          <a:sym typeface="Halant"/>
                        </a:rPr>
                        <a:t>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t/>
                      </a:r>
                      <a:endParaRPr sz="1200">
                        <a:solidFill>
                          <a:schemeClr val="dk1"/>
                        </a:solidFill>
                        <a:latin typeface="Halant"/>
                        <a:ea typeface="Halant"/>
                        <a:cs typeface="Halant"/>
                        <a:sym typeface="Halant"/>
                      </a:endParaRPr>
                    </a:p>
                    <a:p>
                      <a:pPr indent="0" lvl="0" marL="0" rtl="0" algn="l">
                        <a:lnSpc>
                          <a:spcPct val="100000"/>
                        </a:lnSpc>
                        <a:spcBef>
                          <a:spcPts val="0"/>
                        </a:spcBef>
                        <a:spcAft>
                          <a:spcPts val="0"/>
                        </a:spcAft>
                        <a:buNone/>
                      </a:pPr>
                      <a:r>
                        <a:rPr lang="en" sz="1000">
                          <a:solidFill>
                            <a:schemeClr val="dk1"/>
                          </a:solidFill>
                          <a:latin typeface="Inter"/>
                          <a:ea typeface="Inter"/>
                          <a:cs typeface="Inter"/>
                          <a:sym typeface="Inter"/>
                        </a:rPr>
                        <a:t>Note: Merrill Jensen was an American historian whose </a:t>
                      </a:r>
                      <a:r>
                        <a:rPr lang="en" sz="1000">
                          <a:solidFill>
                            <a:schemeClr val="dk1"/>
                          </a:solidFill>
                          <a:latin typeface="Inter"/>
                          <a:ea typeface="Inter"/>
                          <a:cs typeface="Inter"/>
                          <a:sym typeface="Inter"/>
                        </a:rPr>
                        <a:t>research</a:t>
                      </a:r>
                      <a:r>
                        <a:rPr lang="en" sz="1000">
                          <a:solidFill>
                            <a:schemeClr val="dk1"/>
                          </a:solidFill>
                          <a:latin typeface="Inter"/>
                          <a:ea typeface="Inter"/>
                          <a:cs typeface="Inter"/>
                          <a:sym typeface="Inter"/>
                        </a:rPr>
                        <a:t> and writing focused on the ratification of the United States Constitution.</a:t>
                      </a:r>
                      <a:endParaRPr sz="1000">
                        <a:solidFill>
                          <a:schemeClr val="dk1"/>
                        </a:solidFill>
                        <a:latin typeface="Inter"/>
                        <a:ea typeface="Inter"/>
                        <a:cs typeface="Inter"/>
                        <a:sym typeface="Inter"/>
                      </a:endParaRPr>
                    </a:p>
                  </a:txBody>
                  <a:tcPr marT="114950" marB="114950" marR="116575" marL="11657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c hMerge="1"/>
              </a:tr>
              <a:tr h="350050">
                <a:tc gridSpan="2">
                  <a:txBody>
                    <a:bodyPr/>
                    <a:lstStyle/>
                    <a:p>
                      <a:pPr indent="0" lvl="0" marL="0" rtl="0" algn="l">
                        <a:spcBef>
                          <a:spcPts val="0"/>
                        </a:spcBef>
                        <a:spcAft>
                          <a:spcPts val="0"/>
                        </a:spcAft>
                        <a:buNone/>
                      </a:pPr>
                      <a:r>
                        <a:rPr lang="en" sz="1100">
                          <a:solidFill>
                            <a:schemeClr val="dk1"/>
                          </a:solidFill>
                          <a:latin typeface="Inter"/>
                          <a:ea typeface="Inter"/>
                          <a:cs typeface="Inter"/>
                          <a:sym typeface="Inter"/>
                        </a:rPr>
                        <a:t>An analysis of the disputes over the Articles of Confederation makes it plain that they were not the result of either ignorance or inexperience. On the contrary, they were a natural outcome of the revolutionary movement within the American colonies. The radical leaders of the opposition to Great Britain after 1765 had consistently denied the authority of any government superior to the legislatures of the several colonies. From 1774 on, the radicals continued to deny the authority of a superior legislature whether located across the seas or within the American states… It can be said that the </a:t>
                      </a:r>
                      <a:r>
                        <a:rPr lang="en" sz="1100">
                          <a:solidFill>
                            <a:schemeClr val="dk1"/>
                          </a:solidFill>
                          <a:latin typeface="Inter"/>
                          <a:ea typeface="Inter"/>
                          <a:cs typeface="Inter"/>
                          <a:sym typeface="Inter"/>
                        </a:rPr>
                        <a:t>constitution</a:t>
                      </a:r>
                      <a:r>
                        <a:rPr lang="en" sz="1100">
                          <a:solidFill>
                            <a:schemeClr val="dk1"/>
                          </a:solidFill>
                          <a:latin typeface="Inter"/>
                          <a:ea typeface="Inter"/>
                          <a:cs typeface="Inter"/>
                          <a:sym typeface="Inter"/>
                        </a:rPr>
                        <a:t> which the radicals created, the Articles of Confederation, was a </a:t>
                      </a:r>
                      <a:r>
                        <a:rPr lang="en" sz="1100">
                          <a:solidFill>
                            <a:schemeClr val="dk1"/>
                          </a:solidFill>
                          <a:latin typeface="Inter"/>
                          <a:ea typeface="Inter"/>
                          <a:cs typeface="Inter"/>
                          <a:sym typeface="Inter"/>
                        </a:rPr>
                        <a:t>constitutional expression of the philosophy of the Declaration of Independence.</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The vital change which took place between 1776 and 1787 was not in ideas nor in attitudes but in the balance of political power. The radical organization which had brought about the Revolution disintegrated with success, for the radicals had won their real goal, local self-government. Radical leaders returned to their states to enjoy the results of their efforts unhampered by a central government of extensive power. The conservatives, on the other hand, made only occasional gains in the states, as in Massachusetts, where their rule was met by open rebellion in 1786. In other states the attack upon their position was a slow but sure process, as in Virginia. Some of them had realized in 1776 that centralization was their protection: a central government to suppress internal rebellions, to regulate trade, and to control the actions of the state governments as the British government had controlled the colonial governments.</a:t>
                      </a:r>
                      <a:endParaRPr sz="1100">
                        <a:solidFill>
                          <a:schemeClr val="dk1"/>
                        </a:solidFill>
                        <a:latin typeface="Inter"/>
                        <a:ea typeface="Inter"/>
                        <a:cs typeface="Inter"/>
                        <a:sym typeface="Inter"/>
                      </a:endParaRPr>
                    </a:p>
                    <a:p>
                      <a:pPr indent="0" lvl="0" marL="0" rtl="0" algn="l">
                        <a:spcBef>
                          <a:spcPts val="0"/>
                        </a:spcBef>
                        <a:spcAft>
                          <a:spcPts val="0"/>
                        </a:spcAft>
                        <a:buNone/>
                      </a:pPr>
                      <a:r>
                        <a:t/>
                      </a:r>
                      <a:endParaRPr sz="1100">
                        <a:solidFill>
                          <a:schemeClr val="dk1"/>
                        </a:solidFill>
                        <a:latin typeface="Inter"/>
                        <a:ea typeface="Inter"/>
                        <a:cs typeface="Inter"/>
                        <a:sym typeface="Inter"/>
                      </a:endParaRPr>
                    </a:p>
                    <a:p>
                      <a:pPr indent="0" lvl="0" marL="0" rtl="0" algn="l">
                        <a:spcBef>
                          <a:spcPts val="0"/>
                        </a:spcBef>
                        <a:spcAft>
                          <a:spcPts val="0"/>
                        </a:spcAft>
                        <a:buNone/>
                      </a:pPr>
                      <a:r>
                        <a:rPr lang="en" sz="1100">
                          <a:solidFill>
                            <a:schemeClr val="dk1"/>
                          </a:solidFill>
                          <a:latin typeface="Inter"/>
                          <a:ea typeface="Inter"/>
                          <a:cs typeface="Inter"/>
                          <a:sym typeface="Inter"/>
                        </a:rPr>
                        <a:t>… Once the Articles had been ratified, many serious attempts were made to amend them in such a way as to strengthen the central organization. These attempts at amendment failed…The alterations proposed during the Confederation period were not fundamental, for they did not touch the vital question of the distribution of power between the states and the central government. The vast field of undefined and unenumerated powers lay with the states. Congress could function only within an area of precisely delegated and carefully limited authority.</a:t>
                      </a:r>
                      <a:endParaRPr sz="1100">
                        <a:solidFill>
                          <a:schemeClr val="dk1"/>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c hMerge="1"/>
                <a:tc>
                  <a:txBody>
                    <a:bodyPr/>
                    <a:lstStyle/>
                    <a:p>
                      <a:pPr indent="0" lvl="0" marL="0" rtl="0" algn="l">
                        <a:spcBef>
                          <a:spcPts val="0"/>
                        </a:spcBef>
                        <a:spcAft>
                          <a:spcPts val="0"/>
                        </a:spcAft>
                        <a:buNone/>
                      </a:pPr>
                      <a:r>
                        <a:rPr lang="en" sz="1100">
                          <a:latin typeface="Inter"/>
                          <a:ea typeface="Inter"/>
                          <a:cs typeface="Inter"/>
                          <a:sym typeface="Inter"/>
                        </a:rPr>
                        <a:t>1. Why did the leaders of the American Revolution create a weak central government?</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2. What happened to the radical leaders after the Revolution ended?</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3. Why did some people want a stronger national government?</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p>
                      <a:pPr indent="0" lvl="0" marL="0" rtl="0" algn="l">
                        <a:spcBef>
                          <a:spcPts val="0"/>
                        </a:spcBef>
                        <a:spcAft>
                          <a:spcPts val="0"/>
                        </a:spcAft>
                        <a:buNone/>
                      </a:pPr>
                      <a:r>
                        <a:t/>
                      </a:r>
                      <a:endParaRPr sz="1100">
                        <a:latin typeface="Inter"/>
                        <a:ea typeface="Inter"/>
                        <a:cs typeface="Inter"/>
                        <a:sym typeface="Inter"/>
                      </a:endParaRPr>
                    </a:p>
                    <a:p>
                      <a:pPr indent="0" lvl="0" marL="0" rtl="0" algn="l">
                        <a:spcBef>
                          <a:spcPts val="0"/>
                        </a:spcBef>
                        <a:spcAft>
                          <a:spcPts val="0"/>
                        </a:spcAft>
                        <a:buNone/>
                      </a:pPr>
                      <a:r>
                        <a:rPr lang="en" sz="1100">
                          <a:latin typeface="Inter"/>
                          <a:ea typeface="Inter"/>
                          <a:cs typeface="Inter"/>
                          <a:sym typeface="Inter"/>
                        </a:rPr>
                        <a:t>4. Why didn’t the proposed changes and amendments fix the biggest problems?</a:t>
                      </a:r>
                      <a:endParaRPr sz="1100">
                        <a:latin typeface="Inter"/>
                        <a:ea typeface="Inter"/>
                        <a:cs typeface="Inter"/>
                        <a:sym typeface="Inter"/>
                      </a:endParaRPr>
                    </a:p>
                    <a:p>
                      <a:pPr indent="0" lvl="0" marL="0" rtl="0" algn="l">
                        <a:spcBef>
                          <a:spcPts val="0"/>
                        </a:spcBef>
                        <a:spcAft>
                          <a:spcPts val="0"/>
                        </a:spcAft>
                        <a:buNone/>
                      </a:pPr>
                      <a:r>
                        <a:t/>
                      </a:r>
                      <a:endParaRPr b="1" sz="1100">
                        <a:solidFill>
                          <a:srgbClr val="E95C3D"/>
                        </a:solidFill>
                        <a:latin typeface="Inter"/>
                        <a:ea typeface="Inter"/>
                        <a:cs typeface="Inter"/>
                        <a:sym typeface="Inter"/>
                      </a:endParaRPr>
                    </a:p>
                  </a:txBody>
                  <a:tcPr marT="114950" marB="114950" marR="116575" marL="116575">
                    <a:lnL cap="flat" cmpd="sng" w="12700">
                      <a:solidFill>
                        <a:srgbClr val="FFFFFF">
                          <a:alpha val="0"/>
                        </a:srgbClr>
                      </a:solidFill>
                      <a:prstDash val="solid"/>
                      <a:round/>
                      <a:headEnd len="sm" w="sm" type="none"/>
                      <a:tailEnd len="sm" w="sm" type="none"/>
                    </a:lnL>
                    <a:lnR cap="flat" cmpd="sng" w="12700">
                      <a:solidFill>
                        <a:srgbClr val="FFFFFF">
                          <a:alpha val="0"/>
                        </a:srgbClr>
                      </a:solidFill>
                      <a:prstDash val="solid"/>
                      <a:round/>
                      <a:headEnd len="sm" w="sm" type="none"/>
                      <a:tailEnd len="sm" w="sm" type="none"/>
                    </a:lnR>
                    <a:lnT cap="flat" cmpd="sng" w="9525">
                      <a:solidFill>
                        <a:srgbClr val="9E9E9E"/>
                      </a:solidFill>
                      <a:prstDash val="solid"/>
                      <a:round/>
                      <a:headEnd len="sm" w="sm" type="none"/>
                      <a:tailEnd len="sm" w="sm" type="none"/>
                    </a:lnT>
                    <a:lnB cap="flat" cmpd="sng" w="12700">
                      <a:solidFill>
                        <a:srgbClr val="FFFFFF">
                          <a:alpha val="0"/>
                        </a:srgbClr>
                      </a:solidFill>
                      <a:prstDash val="solid"/>
                      <a:round/>
                      <a:headEnd len="sm" w="sm" type="none"/>
                      <a:tailEnd len="sm" w="sm" type="none"/>
                    </a:lnB>
                  </a:tcPr>
                </a:tc>
              </a:tr>
            </a:tbl>
          </a:graphicData>
        </a:graphic>
      </p:graphicFrame>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